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8175ad2e3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8175ad2e3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8175ad2e3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8175ad2e3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large numbers pay attention to the formatting (500K or 500,000 is better than 500000)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8175ad2e3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8175ad2e3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Comment: a map would be better to read and understand than this chart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8175ad2e37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8175ad2e37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Comment: a map would be better to read and understand than this chart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8175ad2e37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8175ad2e37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175ad2e37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8175ad2e37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175ad2e3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8175ad2e3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175ad2e37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175ad2e3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8175ad2e37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8175ad2e37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Avoid</a:t>
            </a:r>
            <a:r>
              <a:rPr lang="en-GB"/>
              <a:t> using tech terms on the graph (sqft_living)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8175ad2e37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8175ad2e37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175ad2e3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175ad2e3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8175ad2e37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8175ad2e37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8175ad2e3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8175ad2e3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8175ad2e3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8175ad2e3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175ad2e3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175ad2e3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175ad2e3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175ad2e3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Comment: sort by price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175ad2e3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175ad2e3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175ad2e3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8175ad2e3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8175ad2e3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8175ad2e3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175ad2e3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175ad2e3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424900"/>
            <a:ext cx="4829100" cy="20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Middle</a:t>
            </a:r>
            <a:r>
              <a:rPr lang="en-GB"/>
              <a:t> price range? But the </a:t>
            </a:r>
            <a:r>
              <a:rPr lang="en-GB">
                <a:solidFill>
                  <a:srgbClr val="00FF00"/>
                </a:solidFill>
              </a:rPr>
              <a:t>highest</a:t>
            </a:r>
            <a:r>
              <a:rPr lang="en-GB"/>
              <a:t> life quality - Your exclusive Seattle Housing Insight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Make your best decisions</a:t>
            </a:r>
            <a:endParaRPr sz="3200"/>
          </a:p>
        </p:txBody>
      </p:sp>
      <p:sp>
        <p:nvSpPr>
          <p:cNvPr id="348" name="Google Shape;34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GB"/>
              <a:t>Best time of year to buy</a:t>
            </a:r>
            <a:endParaRPr/>
          </a:p>
        </p:txBody>
      </p:sp>
      <p:sp>
        <p:nvSpPr>
          <p:cNvPr id="354" name="Google Shape;354;p23"/>
          <p:cNvSpPr txBox="1"/>
          <p:nvPr>
            <p:ph idx="1" type="body"/>
          </p:nvPr>
        </p:nvSpPr>
        <p:spPr>
          <a:xfrm>
            <a:off x="1303800" y="1990050"/>
            <a:ext cx="1768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December</a:t>
            </a:r>
            <a:r>
              <a:rPr lang="en-GB"/>
              <a:t> stands the best chance to buy an agreeable house at the lowest price, as it is the month with both the lowest mean price and the lowest minimum price.</a:t>
            </a:r>
            <a:endParaRPr/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775" y="1266250"/>
            <a:ext cx="5655850" cy="37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Best place to buy</a:t>
            </a:r>
            <a:endParaRPr/>
          </a:p>
        </p:txBody>
      </p:sp>
      <p:sp>
        <p:nvSpPr>
          <p:cNvPr id="362" name="Google Shape;362;p24"/>
          <p:cNvSpPr txBox="1"/>
          <p:nvPr>
            <p:ph idx="1" type="body"/>
          </p:nvPr>
        </p:nvSpPr>
        <p:spPr>
          <a:xfrm>
            <a:off x="1303800" y="1990050"/>
            <a:ext cx="1582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Longitude</a:t>
            </a:r>
            <a:r>
              <a:rPr lang="en-GB"/>
              <a:t>: the more to the </a:t>
            </a:r>
            <a:r>
              <a:rPr b="1" lang="en-GB"/>
              <a:t>middle</a:t>
            </a:r>
            <a:r>
              <a:rPr lang="en-GB"/>
              <a:t>, the easier to find the cheaper price below 550K</a:t>
            </a:r>
            <a:endParaRPr/>
          </a:p>
        </p:txBody>
      </p:sp>
      <p:pic>
        <p:nvPicPr>
          <p:cNvPr id="363" name="Google Shape;3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700" y="1436175"/>
            <a:ext cx="5582363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Best place to buy</a:t>
            </a:r>
            <a:endParaRPr/>
          </a:p>
        </p:txBody>
      </p:sp>
      <p:sp>
        <p:nvSpPr>
          <p:cNvPr id="370" name="Google Shape;370;p25"/>
          <p:cNvSpPr txBox="1"/>
          <p:nvPr>
            <p:ph idx="1" type="body"/>
          </p:nvPr>
        </p:nvSpPr>
        <p:spPr>
          <a:xfrm>
            <a:off x="1303800" y="1990050"/>
            <a:ext cx="1641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Latit</a:t>
            </a:r>
            <a:r>
              <a:rPr b="1" lang="en-GB"/>
              <a:t>ude</a:t>
            </a:r>
            <a:r>
              <a:rPr lang="en-GB"/>
              <a:t>: the more to </a:t>
            </a:r>
            <a:r>
              <a:rPr b="1" lang="en-GB"/>
              <a:t>either the south or the north</a:t>
            </a:r>
            <a:r>
              <a:rPr lang="en-GB"/>
              <a:t>, the easier to find the cheaper price below $550K</a:t>
            </a:r>
            <a:endParaRPr/>
          </a:p>
        </p:txBody>
      </p:sp>
      <p:pic>
        <p:nvPicPr>
          <p:cNvPr id="371" name="Google Shape;3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100" y="1493213"/>
            <a:ext cx="5582363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Best place to buy</a:t>
            </a:r>
            <a:endParaRPr/>
          </a:p>
        </p:txBody>
      </p:sp>
      <p:sp>
        <p:nvSpPr>
          <p:cNvPr id="378" name="Google Shape;378;p26"/>
          <p:cNvSpPr txBox="1"/>
          <p:nvPr>
            <p:ph idx="1" type="body"/>
          </p:nvPr>
        </p:nvSpPr>
        <p:spPr>
          <a:xfrm>
            <a:off x="1303800" y="1990050"/>
            <a:ext cx="1582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Zip code</a:t>
            </a:r>
            <a:r>
              <a:rPr b="1" lang="en-GB"/>
              <a:t>s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98011, 98056, 98052, 98028, 98008, 98155, 98033, 98119, 98034, 98007, 98199, 98177, 98040, 98006, 98004, 98117, 98136, 98115</a:t>
            </a:r>
            <a:endParaRPr/>
          </a:p>
        </p:txBody>
      </p:sp>
      <p:pic>
        <p:nvPicPr>
          <p:cNvPr id="379" name="Google Shape;3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750275"/>
            <a:ext cx="5953200" cy="291369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/>
              <a:t>Budget</a:t>
            </a:r>
            <a:endParaRPr/>
          </a:p>
        </p:txBody>
      </p:sp>
      <p:sp>
        <p:nvSpPr>
          <p:cNvPr id="386" name="Google Shape;386;p27"/>
          <p:cNvSpPr txBox="1"/>
          <p:nvPr>
            <p:ph idx="1" type="body"/>
          </p:nvPr>
        </p:nvSpPr>
        <p:spPr>
          <a:xfrm>
            <a:off x="1303800" y="1990050"/>
            <a:ext cx="1768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Prepare </a:t>
            </a:r>
            <a:r>
              <a:rPr b="1" lang="en-GB"/>
              <a:t>$550K</a:t>
            </a:r>
            <a:endParaRPr b="1"/>
          </a:p>
        </p:txBody>
      </p:sp>
      <p:pic>
        <p:nvPicPr>
          <p:cNvPr id="387" name="Google Shape;3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125" y="1868050"/>
            <a:ext cx="2902625" cy="18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r>
              <a:rPr lang="en-GB"/>
              <a:t>. Living space</a:t>
            </a:r>
            <a:endParaRPr/>
          </a:p>
        </p:txBody>
      </p:sp>
      <p:sp>
        <p:nvSpPr>
          <p:cNvPr id="394" name="Google Shape;394;p28"/>
          <p:cNvSpPr txBox="1"/>
          <p:nvPr>
            <p:ph idx="1" type="body"/>
          </p:nvPr>
        </p:nvSpPr>
        <p:spPr>
          <a:xfrm>
            <a:off x="1303800" y="1990050"/>
            <a:ext cx="1935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Number of bedrooms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slightly </a:t>
            </a:r>
            <a:r>
              <a:rPr b="1" lang="en-GB"/>
              <a:t>positive</a:t>
            </a:r>
            <a:r>
              <a:rPr lang="en-GB"/>
              <a:t> correlation with the price.</a:t>
            </a:r>
            <a:endParaRPr/>
          </a:p>
        </p:txBody>
      </p:sp>
      <p:pic>
        <p:nvPicPr>
          <p:cNvPr id="395" name="Google Shape;3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125" y="1884650"/>
            <a:ext cx="5074776" cy="28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Living space</a:t>
            </a:r>
            <a:endParaRPr/>
          </a:p>
        </p:txBody>
      </p:sp>
      <p:sp>
        <p:nvSpPr>
          <p:cNvPr id="402" name="Google Shape;402;p29"/>
          <p:cNvSpPr txBox="1"/>
          <p:nvPr>
            <p:ph idx="1" type="body"/>
          </p:nvPr>
        </p:nvSpPr>
        <p:spPr>
          <a:xfrm>
            <a:off x="1303800" y="1990050"/>
            <a:ext cx="1935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Number of bedrooms</a:t>
            </a:r>
            <a:r>
              <a:rPr lang="en-GB"/>
              <a:t>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3 or 4 bedrooms </a:t>
            </a:r>
            <a:r>
              <a:rPr lang="en-GB"/>
              <a:t>are the most popular.</a:t>
            </a:r>
            <a:endParaRPr/>
          </a:p>
        </p:txBody>
      </p:sp>
      <p:pic>
        <p:nvPicPr>
          <p:cNvPr id="403" name="Google Shape;4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922" y="1334925"/>
            <a:ext cx="4100526" cy="34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Living space</a:t>
            </a:r>
            <a:endParaRPr/>
          </a:p>
        </p:txBody>
      </p:sp>
      <p:sp>
        <p:nvSpPr>
          <p:cNvPr id="410" name="Google Shape;410;p30"/>
          <p:cNvSpPr txBox="1"/>
          <p:nvPr>
            <p:ph idx="1" type="body"/>
          </p:nvPr>
        </p:nvSpPr>
        <p:spPr>
          <a:xfrm>
            <a:off x="1303800" y="1990050"/>
            <a:ext cx="1935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Number of bedrooms: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Overall, the more the bedrooms, the larger the living space are provided.</a:t>
            </a:r>
            <a:endParaRPr/>
          </a:p>
        </p:txBody>
      </p:sp>
      <p:pic>
        <p:nvPicPr>
          <p:cNvPr id="411" name="Google Shape;4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925" y="1416550"/>
            <a:ext cx="4337189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Living space</a:t>
            </a:r>
            <a:endParaRPr/>
          </a:p>
        </p:txBody>
      </p:sp>
      <p:sp>
        <p:nvSpPr>
          <p:cNvPr id="418" name="Google Shape;418;p31"/>
          <p:cNvSpPr txBox="1"/>
          <p:nvPr>
            <p:ph idx="1" type="body"/>
          </p:nvPr>
        </p:nvSpPr>
        <p:spPr>
          <a:xfrm>
            <a:off x="1303800" y="1990050"/>
            <a:ext cx="1935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Living space: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Mode of 2-3 bedrooms are just above </a:t>
            </a:r>
            <a:r>
              <a:rPr b="1" lang="en-GB"/>
              <a:t>2500 sqft</a:t>
            </a:r>
            <a:r>
              <a:rPr lang="en-GB"/>
              <a:t>, whereas mode of 4-5 bedrooms are just below </a:t>
            </a:r>
            <a:r>
              <a:rPr b="1" lang="en-GB"/>
              <a:t>2500 sqft</a:t>
            </a:r>
            <a:r>
              <a:rPr lang="en-GB"/>
              <a:t>.</a:t>
            </a:r>
            <a:endParaRPr/>
          </a:p>
        </p:txBody>
      </p:sp>
      <p:pic>
        <p:nvPicPr>
          <p:cNvPr id="419" name="Google Shape;4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925" y="1416550"/>
            <a:ext cx="4337189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563"/>
            <a:ext cx="9144000" cy="45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>
            <p:ph type="title"/>
          </p:nvPr>
        </p:nvSpPr>
        <p:spPr>
          <a:xfrm>
            <a:off x="666300" y="100200"/>
            <a:ext cx="7811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Overwhelmed? Not knowing what to choose?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426" name="Google Shape;426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time to buy: December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Best place to buy: to the middle-north or middle-south of Seattle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Budget: $550K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number of bedrooms: 3 or 4</a:t>
            </a:r>
            <a:endParaRPr/>
          </a:p>
        </p:txBody>
      </p:sp>
      <p:pic>
        <p:nvPicPr>
          <p:cNvPr id="427" name="Google Shape;4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951" y="2041700"/>
            <a:ext cx="1649250" cy="13750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488"/>
            <a:ext cx="9144000" cy="45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 txBox="1"/>
          <p:nvPr>
            <p:ph type="title"/>
          </p:nvPr>
        </p:nvSpPr>
        <p:spPr>
          <a:xfrm>
            <a:off x="666300" y="216050"/>
            <a:ext cx="7811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Locate your dream house: best area with best living quality</a:t>
            </a:r>
            <a:endParaRPr/>
          </a:p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Housing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Segmentation</a:t>
            </a:r>
            <a:endParaRPr sz="3200"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160400" y="2712300"/>
            <a:ext cx="68232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Breaking down </a:t>
            </a:r>
            <a:r>
              <a:rPr b="1" lang="en-GB" sz="1400"/>
              <a:t>21597 </a:t>
            </a:r>
            <a:r>
              <a:rPr lang="en-GB" sz="1400"/>
              <a:t>housing data to </a:t>
            </a:r>
            <a:r>
              <a:rPr b="1" lang="en-GB" sz="1400"/>
              <a:t>155</a:t>
            </a:r>
            <a:r>
              <a:rPr lang="en-GB" sz="1400"/>
              <a:t> records that are tailored to your needs</a:t>
            </a:r>
            <a:endParaRPr sz="1400"/>
          </a:p>
        </p:txBody>
      </p:sp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Middle price range</a:t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500" y="1212800"/>
            <a:ext cx="3468800" cy="349926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25% : 		$322000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50%: (median;) 	$450000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75%: 			$645000</a:t>
            </a:r>
            <a:endParaRPr/>
          </a:p>
        </p:txBody>
      </p:sp>
      <p:sp>
        <p:nvSpPr>
          <p:cNvPr id="308" name="Google Shape;308;p17"/>
          <p:cNvSpPr txBox="1"/>
          <p:nvPr/>
        </p:nvSpPr>
        <p:spPr>
          <a:xfrm>
            <a:off x="1303800" y="4131450"/>
            <a:ext cx="212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From 21597 to 10832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Lively neighbourhood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Bigger living space in neighbours’ houses → More neighbours living around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/>
              <a:t>Above median</a:t>
            </a:r>
            <a:r>
              <a:rPr lang="en-GB"/>
              <a:t> living space (1840 sqft) in neighbouring 15 houses</a:t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1303800" y="4131450"/>
            <a:ext cx="212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From 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10832 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to 5244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Central</a:t>
            </a:r>
            <a:r>
              <a:rPr lang="en-GB"/>
              <a:t> neighbourhood</a:t>
            </a:r>
            <a:endParaRPr/>
          </a:p>
        </p:txBody>
      </p:sp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population density → More central location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Top 100 zip codes in Washington state (among 500+ zip codes)</a:t>
            </a:r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1303800" y="4131450"/>
            <a:ext cx="212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From 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5244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to 2574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Higher-income</a:t>
            </a:r>
            <a:r>
              <a:rPr lang="en-GB"/>
              <a:t> neighbourhood</a:t>
            </a:r>
            <a:endParaRPr/>
          </a:p>
        </p:txBody>
      </p:sp>
      <p:sp>
        <p:nvSpPr>
          <p:cNvPr id="331" name="Google Shape;331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Higher income level → Better living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Top 100 zip codes in Washington state (among 500+ zip codes)</a:t>
            </a:r>
            <a:endParaRPr/>
          </a:p>
        </p:txBody>
      </p:sp>
      <p:sp>
        <p:nvSpPr>
          <p:cNvPr id="332" name="Google Shape;332;p20"/>
          <p:cNvSpPr txBox="1"/>
          <p:nvPr/>
        </p:nvSpPr>
        <p:spPr>
          <a:xfrm>
            <a:off x="1303800" y="4131450"/>
            <a:ext cx="212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From 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2574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to 1644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Quality of living</a:t>
            </a:r>
            <a:endParaRPr/>
          </a:p>
        </p:txBody>
      </p:sp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 of the house: 	at least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Grade of the house: 	at least 9</a:t>
            </a: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1303800" y="4131450"/>
            <a:ext cx="212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From 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1644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to 155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49912"/>
            <a:ext cx="4129426" cy="320483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